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8288000" cy="10287000"/>
  <p:notesSz cx="6858000" cy="9144000"/>
  <p:embeddedFontLst>
    <p:embeddedFont>
      <p:font typeface="Barlow" panose="00000500000000000000" pitchFamily="2" charset="0"/>
      <p:regular r:id="rId22"/>
      <p:bold r:id="rId23"/>
    </p:embeddedFont>
    <p:embeddedFont>
      <p:font typeface="Barlow Bold" panose="00000800000000000000" charset="0"/>
      <p:regular r:id="rId24"/>
    </p:embeddedFont>
    <p:embeddedFont>
      <p:font typeface="Intro Rust" panose="020B0604020202020204" charset="0"/>
      <p:regular r:id="rId25"/>
    </p:embeddedFon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5948" autoAdjust="0"/>
  </p:normalViewPr>
  <p:slideViewPr>
    <p:cSldViewPr>
      <p:cViewPr varScale="1">
        <p:scale>
          <a:sx n="42" d="100"/>
          <a:sy n="42" d="100"/>
        </p:scale>
        <p:origin x="142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7FED2-A1AE-457E-B867-5ADB1710E8C2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5F658-E36A-4390-9C33-2F7ABB86DB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1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82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Gaussian blur</a:t>
            </a:r>
            <a:r>
              <a:rPr lang="en-US" dirty="0"/>
              <a:t> smooths the image by reducing high-frequency noise, which helps the CNN focus on main features rather than random variations.</a:t>
            </a:r>
          </a:p>
          <a:p>
            <a:r>
              <a:rPr lang="en-US" b="1" dirty="0"/>
              <a:t>Histogram equalization</a:t>
            </a:r>
            <a:r>
              <a:rPr lang="en-US" dirty="0"/>
              <a:t> adjusts image contrast by redistributing pixel intensity values, enhancing the visibility of fire regions in both RGB and thermal images.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4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Stratified sampling is a way of </a:t>
            </a:r>
            <a:r>
              <a:rPr lang="en-US" b="1" dirty="0"/>
              <a:t>choosing a sample from a population</a:t>
            </a:r>
            <a:r>
              <a:rPr lang="en-US" dirty="0"/>
              <a:t> so that </a:t>
            </a:r>
            <a:r>
              <a:rPr lang="en-US" b="1" dirty="0"/>
              <a:t>all important groups are represented fairly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67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Model Architecture Explanation:</a:t>
            </a:r>
          </a:p>
          <a:p>
            <a:r>
              <a:rPr lang="en-US" b="1" dirty="0"/>
              <a:t>Input Layer:</a:t>
            </a:r>
            <a:endParaRPr lang="en-US" dirty="0"/>
          </a:p>
          <a:p>
            <a:pPr lvl="1"/>
            <a:r>
              <a:rPr lang="en-US" dirty="0"/>
              <a:t>The model takes images of size </a:t>
            </a:r>
            <a:r>
              <a:rPr lang="en-US" b="1" dirty="0"/>
              <a:t>224 × 224 pixels</a:t>
            </a:r>
            <a:r>
              <a:rPr lang="en-US" dirty="0"/>
              <a:t> with 3 color channels (RGB).</a:t>
            </a:r>
          </a:p>
          <a:p>
            <a:r>
              <a:rPr lang="en-US" b="1" dirty="0"/>
              <a:t>Convolutional Layers (Conv2D):</a:t>
            </a:r>
            <a:endParaRPr lang="en-US" dirty="0"/>
          </a:p>
          <a:p>
            <a:pPr lvl="1"/>
            <a:r>
              <a:rPr lang="en-US" b="1" dirty="0"/>
              <a:t>Conv2D(32, (3,3), activation='</a:t>
            </a:r>
            <a:r>
              <a:rPr lang="en-US" b="1" dirty="0" err="1"/>
              <a:t>relu</a:t>
            </a:r>
            <a:r>
              <a:rPr lang="en-US" b="1" dirty="0"/>
              <a:t>')</a:t>
            </a:r>
            <a:r>
              <a:rPr lang="en-US" dirty="0"/>
              <a:t>: Extracts 32 features from the image using 3×3 filters.</a:t>
            </a:r>
          </a:p>
          <a:p>
            <a:pPr lvl="1"/>
            <a:r>
              <a:rPr lang="en-US" b="1" dirty="0" err="1"/>
              <a:t>ReLU</a:t>
            </a:r>
            <a:r>
              <a:rPr lang="en-US" b="1" dirty="0"/>
              <a:t> activation:</a:t>
            </a:r>
            <a:r>
              <a:rPr lang="en-US" dirty="0"/>
              <a:t> Introduces non-linearity, helping the model learn complex patterns.</a:t>
            </a:r>
          </a:p>
          <a:p>
            <a:pPr lvl="1"/>
            <a:r>
              <a:rPr lang="en-US" dirty="0"/>
              <a:t>These layers detect edges, textures, and shapes in the image.</a:t>
            </a:r>
          </a:p>
          <a:p>
            <a:r>
              <a:rPr lang="en-US" b="1" dirty="0"/>
              <a:t>Pooling Layers (MaxPooling2D):</a:t>
            </a:r>
            <a:endParaRPr lang="en-US" dirty="0"/>
          </a:p>
          <a:p>
            <a:pPr lvl="1"/>
            <a:r>
              <a:rPr lang="en-US" b="1" dirty="0"/>
              <a:t>MaxPooling2D(2,2):</a:t>
            </a:r>
            <a:r>
              <a:rPr lang="en-US" dirty="0"/>
              <a:t> Reduces the size of feature maps by half, keeping the most important information.</a:t>
            </a:r>
          </a:p>
          <a:p>
            <a:pPr lvl="1"/>
            <a:r>
              <a:rPr lang="en-US" dirty="0"/>
              <a:t>Helps in reducing computation and prevents overfitting.</a:t>
            </a:r>
          </a:p>
          <a:p>
            <a:r>
              <a:rPr lang="en-US" b="1" dirty="0"/>
              <a:t>Additional Conv + Pool Layers:</a:t>
            </a:r>
            <a:endParaRPr lang="en-US" dirty="0"/>
          </a:p>
          <a:p>
            <a:pPr lvl="1"/>
            <a:r>
              <a:rPr lang="en-US" dirty="0"/>
              <a:t>Second and third Conv2D layers increase the number of filters (64, 128) to detect more complex features.</a:t>
            </a:r>
          </a:p>
          <a:p>
            <a:pPr lvl="1"/>
            <a:r>
              <a:rPr lang="en-US" dirty="0"/>
              <a:t>Each Conv2D is followed by </a:t>
            </a:r>
            <a:r>
              <a:rPr lang="en-US" dirty="0" err="1"/>
              <a:t>MaxPooling</a:t>
            </a:r>
            <a:r>
              <a:rPr lang="en-US" dirty="0"/>
              <a:t> for </a:t>
            </a:r>
            <a:r>
              <a:rPr lang="en-US" dirty="0" err="1"/>
              <a:t>downsampling</a:t>
            </a:r>
            <a:r>
              <a:rPr lang="en-US" dirty="0"/>
              <a:t>.</a:t>
            </a:r>
          </a:p>
          <a:p>
            <a:r>
              <a:rPr lang="en-US" b="1" dirty="0"/>
              <a:t>Flatten Layer:</a:t>
            </a:r>
            <a:endParaRPr lang="en-US" dirty="0"/>
          </a:p>
          <a:p>
            <a:pPr lvl="1"/>
            <a:r>
              <a:rPr lang="en-US" dirty="0"/>
              <a:t>Converts the 3D feature maps into a </a:t>
            </a:r>
            <a:r>
              <a:rPr lang="en-US" b="1" dirty="0"/>
              <a:t>1D vector</a:t>
            </a:r>
            <a:r>
              <a:rPr lang="en-US" dirty="0"/>
              <a:t> so it can be fed into fully connected layers.</a:t>
            </a:r>
          </a:p>
          <a:p>
            <a:r>
              <a:rPr lang="en-US" b="1" dirty="0"/>
              <a:t>Fully Connected (Dense) Layers:</a:t>
            </a:r>
            <a:endParaRPr lang="en-US" dirty="0"/>
          </a:p>
          <a:p>
            <a:pPr lvl="1"/>
            <a:r>
              <a:rPr lang="en-US" b="1" dirty="0"/>
              <a:t>Dense(128, activation='</a:t>
            </a:r>
            <a:r>
              <a:rPr lang="en-US" b="1" dirty="0" err="1"/>
              <a:t>relu</a:t>
            </a:r>
            <a:r>
              <a:rPr lang="en-US" b="1" dirty="0"/>
              <a:t>')</a:t>
            </a:r>
            <a:r>
              <a:rPr lang="en-US" dirty="0"/>
              <a:t>: Learns combinations of features to make predictions.</a:t>
            </a:r>
          </a:p>
          <a:p>
            <a:pPr lvl="1"/>
            <a:r>
              <a:rPr lang="en-US" b="1" dirty="0"/>
              <a:t>Dropout(0.5):</a:t>
            </a:r>
            <a:r>
              <a:rPr lang="en-US" dirty="0"/>
              <a:t> Randomly ignores 50% of neurons during training to prevent overfitting.</a:t>
            </a:r>
          </a:p>
          <a:p>
            <a:r>
              <a:rPr lang="en-US" b="1" dirty="0"/>
              <a:t>Output Layer:</a:t>
            </a:r>
            <a:endParaRPr lang="en-US" dirty="0"/>
          </a:p>
          <a:p>
            <a:pPr lvl="1"/>
            <a:r>
              <a:rPr lang="en-US" b="1" dirty="0"/>
              <a:t>Dense(1, activation='sigmoid')</a:t>
            </a:r>
            <a:r>
              <a:rPr lang="en-US" dirty="0"/>
              <a:t>: Produces a probability between 0 and 1 for </a:t>
            </a:r>
            <a:r>
              <a:rPr lang="en-US" b="1" dirty="0"/>
              <a:t>binary classification</a:t>
            </a:r>
            <a:r>
              <a:rPr lang="en-US" dirty="0"/>
              <a:t> (Fire or No Fire).</a:t>
            </a:r>
          </a:p>
          <a:p>
            <a:r>
              <a:rPr lang="en-US" b="1" dirty="0"/>
              <a:t>Compilation:</a:t>
            </a:r>
            <a:endParaRPr lang="en-US" dirty="0"/>
          </a:p>
          <a:p>
            <a:pPr lvl="1"/>
            <a:r>
              <a:rPr lang="en-US" b="1" dirty="0"/>
              <a:t>Optimizer = Adam:</a:t>
            </a:r>
            <a:r>
              <a:rPr lang="en-US" dirty="0"/>
              <a:t> Helps update weights efficiently during training.</a:t>
            </a:r>
          </a:p>
          <a:p>
            <a:pPr lvl="1"/>
            <a:r>
              <a:rPr lang="en-US" b="1" dirty="0"/>
              <a:t>Loss = Binary Cross entropy:</a:t>
            </a:r>
            <a:r>
              <a:rPr lang="en-US" dirty="0"/>
              <a:t> Suitable for binary classification tasks.</a:t>
            </a:r>
          </a:p>
          <a:p>
            <a:pPr lvl="1"/>
            <a:r>
              <a:rPr lang="en-US" b="1" dirty="0"/>
              <a:t>Metrics = Accuracy:</a:t>
            </a:r>
            <a:r>
              <a:rPr lang="en-US" dirty="0"/>
              <a:t> Measures how often the model predicts correctly.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692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each parameter does:</a:t>
            </a:r>
          </a:p>
          <a:p>
            <a:r>
              <a:rPr lang="en-US" b="1" dirty="0" err="1"/>
              <a:t>rotation_range</a:t>
            </a:r>
            <a:r>
              <a:rPr lang="en-US" b="1" dirty="0"/>
              <a:t>=20</a:t>
            </a:r>
            <a:endParaRPr lang="en-US" dirty="0"/>
          </a:p>
          <a:p>
            <a:pPr lvl="1"/>
            <a:r>
              <a:rPr lang="en-US" dirty="0"/>
              <a:t>Randomly rotates images </a:t>
            </a:r>
            <a:r>
              <a:rPr lang="en-US" b="1" dirty="0"/>
              <a:t>up to 20 degrees</a:t>
            </a:r>
            <a:r>
              <a:rPr lang="en-US" dirty="0"/>
              <a:t> in either direction.</a:t>
            </a:r>
          </a:p>
          <a:p>
            <a:r>
              <a:rPr lang="en-US" b="1" dirty="0" err="1"/>
              <a:t>width_shift_range</a:t>
            </a:r>
            <a:r>
              <a:rPr lang="en-US" b="1" dirty="0"/>
              <a:t>=0.1</a:t>
            </a:r>
            <a:endParaRPr lang="en-US" dirty="0"/>
          </a:p>
          <a:p>
            <a:pPr lvl="1"/>
            <a:r>
              <a:rPr lang="en-US" dirty="0"/>
              <a:t>Randomly shifts images </a:t>
            </a:r>
            <a:r>
              <a:rPr lang="en-US" b="1" dirty="0"/>
              <a:t>horizontally</a:t>
            </a:r>
            <a:r>
              <a:rPr lang="en-US" dirty="0"/>
              <a:t> by up to 10% of the image width.</a:t>
            </a:r>
          </a:p>
          <a:p>
            <a:r>
              <a:rPr lang="en-US" b="1" dirty="0" err="1"/>
              <a:t>height_shift_range</a:t>
            </a:r>
            <a:r>
              <a:rPr lang="en-US" b="1" dirty="0"/>
              <a:t>=0.1</a:t>
            </a:r>
            <a:endParaRPr lang="en-US" dirty="0"/>
          </a:p>
          <a:p>
            <a:pPr lvl="1"/>
            <a:r>
              <a:rPr lang="en-US" dirty="0"/>
              <a:t>Randomly shifts images </a:t>
            </a:r>
            <a:r>
              <a:rPr lang="en-US" b="1" dirty="0"/>
              <a:t>vertically</a:t>
            </a:r>
            <a:r>
              <a:rPr lang="en-US" dirty="0"/>
              <a:t> by up to 10% of the image height.</a:t>
            </a:r>
          </a:p>
          <a:p>
            <a:r>
              <a:rPr lang="en-US" b="1" dirty="0" err="1"/>
              <a:t>zoom_range</a:t>
            </a:r>
            <a:r>
              <a:rPr lang="en-US" b="1" dirty="0"/>
              <a:t>=0.1</a:t>
            </a:r>
            <a:endParaRPr lang="en-US" dirty="0"/>
          </a:p>
          <a:p>
            <a:pPr lvl="1"/>
            <a:r>
              <a:rPr lang="en-US" dirty="0"/>
              <a:t>Randomly zooms images </a:t>
            </a:r>
            <a:r>
              <a:rPr lang="en-US" b="1" dirty="0"/>
              <a:t>in or out by 10%</a:t>
            </a:r>
            <a:r>
              <a:rPr lang="en-US" dirty="0"/>
              <a:t>.</a:t>
            </a:r>
          </a:p>
          <a:p>
            <a:r>
              <a:rPr lang="en-US" b="1" dirty="0" err="1"/>
              <a:t>horizontal_flip</a:t>
            </a:r>
            <a:r>
              <a:rPr lang="en-US" b="1" dirty="0"/>
              <a:t>=True</a:t>
            </a:r>
            <a:endParaRPr lang="en-US" dirty="0"/>
          </a:p>
          <a:p>
            <a:pPr lvl="1"/>
            <a:r>
              <a:rPr lang="en-US" dirty="0"/>
              <a:t>Randomly flips images </a:t>
            </a:r>
            <a:r>
              <a:rPr lang="en-US" b="1" dirty="0"/>
              <a:t>left to right</a:t>
            </a:r>
            <a:r>
              <a:rPr lang="en-US" dirty="0"/>
              <a:t>.</a:t>
            </a:r>
          </a:p>
          <a:p>
            <a:r>
              <a:rPr lang="en-US" b="1" dirty="0" err="1"/>
              <a:t>vertical_flip</a:t>
            </a:r>
            <a:r>
              <a:rPr lang="en-US" b="1" dirty="0"/>
              <a:t>=True</a:t>
            </a:r>
            <a:endParaRPr lang="en-US" dirty="0"/>
          </a:p>
          <a:p>
            <a:pPr lvl="1"/>
            <a:r>
              <a:rPr lang="en-US" dirty="0"/>
              <a:t>Randomly flips images </a:t>
            </a:r>
            <a:r>
              <a:rPr lang="en-US" b="1" dirty="0"/>
              <a:t>top to bottom</a:t>
            </a:r>
            <a:r>
              <a:rPr lang="en-US" dirty="0"/>
              <a:t>.</a:t>
            </a:r>
          </a:p>
          <a:p>
            <a:r>
              <a:rPr lang="en-US" dirty="0"/>
              <a:t>✅ </a:t>
            </a:r>
            <a:r>
              <a:rPr lang="en-US" b="1" dirty="0"/>
              <a:t>In short:</a:t>
            </a:r>
            <a:br>
              <a:rPr lang="en-US" dirty="0"/>
            </a:br>
            <a:r>
              <a:rPr lang="en-US" dirty="0"/>
              <a:t>This code creates </a:t>
            </a:r>
            <a:r>
              <a:rPr lang="en-US" b="1" dirty="0"/>
              <a:t>slightly rotated, shifted, zoomed, or flipped versions</a:t>
            </a:r>
            <a:r>
              <a:rPr lang="en-US" dirty="0"/>
              <a:t> of your "No Fire" images so that the CNN sees more variety and </a:t>
            </a:r>
            <a:r>
              <a:rPr lang="en-US" b="1" dirty="0"/>
              <a:t>learns better features</a:t>
            </a:r>
            <a:r>
              <a:rPr lang="en-US" dirty="0"/>
              <a:t>, even if the original dataset is small.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85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b="1" dirty="0"/>
                  <a:t>1. Precision (P)</a:t>
                </a:r>
              </a:p>
              <a:p>
                <a:r>
                  <a:rPr lang="en-IN" dirty="0"/>
                  <a:t>Measures how many of the predicted positive cases are actually positive.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Precision</m:t>
                      </m:r>
                      <m:r>
                        <a:rPr lang="en-I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lang="en-IN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FP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ar-AE" b="1" dirty="0"/>
                  <a:t>2. </a:t>
                </a:r>
                <a:r>
                  <a:rPr lang="en-IN" b="1" dirty="0"/>
                  <a:t>Recall (R) / Sensitivity</a:t>
                </a:r>
              </a:p>
              <a:p>
                <a:r>
                  <a:rPr lang="en-IN" dirty="0"/>
                  <a:t>Measures how many of the actual positive cases were correctly predicted.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Recall</m:t>
                      </m:r>
                      <m:r>
                        <a:rPr lang="en-I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lang="en-IN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Negatives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FN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ar-AE" b="1" dirty="0"/>
                  <a:t>3. </a:t>
                </a:r>
                <a:r>
                  <a:rPr lang="en-IN" b="1" dirty="0"/>
                  <a:t>F1-Score</a:t>
                </a:r>
              </a:p>
              <a:p>
                <a:r>
                  <a:rPr lang="en-IN" dirty="0"/>
                  <a:t>The harmonic mean of precision and recall. It balances both metrics.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F</m:t>
                      </m:r>
                      <m:r>
                        <m:rPr>
                          <m:nor/>
                        </m:rPr>
                        <a:rPr lang="en-IN" b="0"/>
                        <m:t>1</m:t>
                      </m:r>
                      <m:r>
                        <m:rPr>
                          <m:nor/>
                        </m:rPr>
                        <a:rPr lang="en-IN" b="0"/>
                        <m:t>−</m:t>
                      </m:r>
                      <m:r>
                        <m:rPr>
                          <m:nor/>
                        </m:rPr>
                        <a:rPr lang="en-IN" b="0"/>
                        <m:t>Score</m:t>
                      </m:r>
                      <m:r>
                        <a:rPr lang="en-I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=</m:t>
                      </m:r>
                      <m:r>
                        <a:rPr lang="en-I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2</m:t>
                      </m:r>
                      <m:r>
                        <a:rPr lang="en-IN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Precision</m:t>
                          </m:r>
                          <m:r>
                            <a:rPr lang="en-IN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Precision</m:t>
                          </m:r>
                          <m:r>
                            <a:rPr lang="en-IN" sz="1200" b="0" i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b="1" dirty="0"/>
                  <a:t>1. Precision (P)</a:t>
                </a:r>
              </a:p>
              <a:p>
                <a:r>
                  <a:rPr lang="en-IN" dirty="0"/>
                  <a:t>Measures how many of the predicted positive cases are actually positive.</a:t>
                </a:r>
              </a:p>
              <a:p>
                <a:r>
                  <a:rPr lang="en-IN" b="0" i="0">
                    <a:latin typeface="Cambria Math" panose="02040503050406030204" pitchFamily="18" charset="0"/>
                  </a:rPr>
                  <a:t>"Precision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"="True Positives (TP)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/(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"True Positives (TP)" +"False Positives (FP)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ar-AE" b="1" dirty="0"/>
                  <a:t>2. </a:t>
                </a:r>
                <a:r>
                  <a:rPr lang="en-IN" b="1" dirty="0"/>
                  <a:t>Recall (R) / Sensitivity</a:t>
                </a:r>
              </a:p>
              <a:p>
                <a:r>
                  <a:rPr lang="en-IN" dirty="0"/>
                  <a:t>Measures how many of the actual positive cases were correctly predicted.</a:t>
                </a:r>
              </a:p>
              <a:p>
                <a:r>
                  <a:rPr lang="en-IN" b="0" i="0">
                    <a:latin typeface="Cambria Math" panose="02040503050406030204" pitchFamily="18" charset="0"/>
                  </a:rPr>
                  <a:t>"Recall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"="True Positives (TP)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/(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"True Positives (TP)" +"False Negatives (FN)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br>
                  <a:rPr lang="ar-AE" dirty="0"/>
                </a:br>
                <a:endParaRPr lang="ar-AE" dirty="0"/>
              </a:p>
              <a:p>
                <a:r>
                  <a:rPr lang="ar-AE" b="1" dirty="0"/>
                  <a:t>3. </a:t>
                </a:r>
                <a:r>
                  <a:rPr lang="en-IN" b="1" dirty="0"/>
                  <a:t>F1-Score</a:t>
                </a:r>
              </a:p>
              <a:p>
                <a:r>
                  <a:rPr lang="en-IN" dirty="0"/>
                  <a:t>The harmonic mean of precision and recall. It balances both metrics.</a:t>
                </a:r>
              </a:p>
              <a:p>
                <a:r>
                  <a:rPr lang="en-IN" b="0" i="0">
                    <a:latin typeface="Cambria Math" panose="02040503050406030204" pitchFamily="18" charset="0"/>
                  </a:rPr>
                  <a:t>"F1−Score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"=2×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"Precision" ×"Recall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)/(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"Precision" +"Recall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</a:t>
                </a:r>
                <a:endParaRPr lang="ar-AE" b="0" dirty="0"/>
              </a:p>
              <a:p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5F658-E36A-4390-9C33-2F7ABB86DBA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50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93908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8074310"/>
            <a:ext cx="6044889" cy="9991551"/>
          </a:xfrm>
          <a:custGeom>
            <a:avLst/>
            <a:gdLst/>
            <a:ahLst/>
            <a:cxnLst/>
            <a:rect l="l" t="t" r="r" b="b"/>
            <a:pathLst>
              <a:path w="6044889" h="9991551">
                <a:moveTo>
                  <a:pt x="0" y="0"/>
                </a:moveTo>
                <a:lnTo>
                  <a:pt x="6044889" y="0"/>
                </a:lnTo>
                <a:lnTo>
                  <a:pt x="6044889" y="9991552"/>
                </a:lnTo>
                <a:lnTo>
                  <a:pt x="0" y="9991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28358" y="2368652"/>
            <a:ext cx="7453145" cy="7918348"/>
          </a:xfrm>
          <a:custGeom>
            <a:avLst/>
            <a:gdLst/>
            <a:ahLst/>
            <a:cxnLst/>
            <a:rect l="l" t="t" r="r" b="b"/>
            <a:pathLst>
              <a:path w="7453145" h="7918348">
                <a:moveTo>
                  <a:pt x="0" y="0"/>
                </a:moveTo>
                <a:lnTo>
                  <a:pt x="7453146" y="0"/>
                </a:lnTo>
                <a:lnTo>
                  <a:pt x="7453146" y="7918348"/>
                </a:lnTo>
                <a:lnTo>
                  <a:pt x="0" y="791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2000" y="707680"/>
            <a:ext cx="16046800" cy="352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8"/>
              </a:lnSpc>
            </a:pPr>
            <a:r>
              <a:rPr lang="en-US" sz="9200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Radiometric thermal Imagery for </a:t>
            </a:r>
          </a:p>
          <a:p>
            <a:pPr algn="l">
              <a:lnSpc>
                <a:spcPts val="9108"/>
              </a:lnSpc>
            </a:pPr>
            <a:r>
              <a:rPr lang="en-US" sz="9200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wildfire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498" y="5294526"/>
            <a:ext cx="11378494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By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Ishan Toraskar (123B1F119)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156" y="3462183"/>
            <a:ext cx="10877236" cy="5000200"/>
            <a:chOff x="0" y="0"/>
            <a:chExt cx="1685168" cy="77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5168" cy="774662"/>
            </a:xfrm>
            <a:custGeom>
              <a:avLst/>
              <a:gdLst/>
              <a:ahLst/>
              <a:cxnLst/>
              <a:rect l="l" t="t" r="r" b="b"/>
              <a:pathLst>
                <a:path w="1685168" h="774662">
                  <a:moveTo>
                    <a:pt x="0" y="0"/>
                  </a:moveTo>
                  <a:lnTo>
                    <a:pt x="1685168" y="0"/>
                  </a:lnTo>
                  <a:lnTo>
                    <a:pt x="1685168" y="774662"/>
                  </a:lnTo>
                  <a:lnTo>
                    <a:pt x="0" y="774662"/>
                  </a:lnTo>
                  <a:close/>
                </a:path>
              </a:pathLst>
            </a:custGeom>
            <a:blipFill>
              <a:blip r:embed="rId3"/>
              <a:stretch>
                <a:fillRect t="-1720" b="-172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195392" y="2643137"/>
            <a:ext cx="6441341" cy="659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4. Model Architecture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Implemented a CNN with convolutional, pooling, and fully connected layers.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Used ReLU activation and MaxPooling for feature extraction.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Final layer: Sigmoid activation for binary classification (Fire/No Fire).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34942" y="4877020"/>
            <a:ext cx="12629211" cy="4688626"/>
            <a:chOff x="0" y="0"/>
            <a:chExt cx="2086617" cy="77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6617" cy="774662"/>
            </a:xfrm>
            <a:custGeom>
              <a:avLst/>
              <a:gdLst/>
              <a:ahLst/>
              <a:cxnLst/>
              <a:rect l="l" t="t" r="r" b="b"/>
              <a:pathLst>
                <a:path w="2086617" h="774662">
                  <a:moveTo>
                    <a:pt x="0" y="0"/>
                  </a:moveTo>
                  <a:lnTo>
                    <a:pt x="2086617" y="0"/>
                  </a:lnTo>
                  <a:lnTo>
                    <a:pt x="2086617" y="774662"/>
                  </a:lnTo>
                  <a:lnTo>
                    <a:pt x="0" y="774662"/>
                  </a:lnTo>
                  <a:close/>
                </a:path>
              </a:pathLst>
            </a:custGeom>
            <a:blipFill>
              <a:blip r:embed="rId3"/>
              <a:stretch>
                <a:fillRect l="-137" r="-102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74725" y="1541310"/>
            <a:ext cx="15549646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5. Model Training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Optimizer: Adam with learning rate 0.001.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Loss function: Binary Cross-Entropy.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Trained for 20–30 epochs with batch size 32.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Applied data augmentation (flips, rotations) to improve generalization.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576423"/>
            <a:ext cx="13231773" cy="4141428"/>
            <a:chOff x="0" y="0"/>
            <a:chExt cx="2651265" cy="8298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1265" cy="829823"/>
            </a:xfrm>
            <a:custGeom>
              <a:avLst/>
              <a:gdLst/>
              <a:ahLst/>
              <a:cxnLst/>
              <a:rect l="l" t="t" r="r" b="b"/>
              <a:pathLst>
                <a:path w="2651265" h="829823">
                  <a:moveTo>
                    <a:pt x="0" y="0"/>
                  </a:moveTo>
                  <a:lnTo>
                    <a:pt x="2651265" y="0"/>
                  </a:lnTo>
                  <a:lnTo>
                    <a:pt x="2651265" y="829823"/>
                  </a:lnTo>
                  <a:lnTo>
                    <a:pt x="0" y="829823"/>
                  </a:lnTo>
                  <a:close/>
                </a:path>
              </a:pathLst>
            </a:custGeom>
            <a:blipFill>
              <a:blip r:embed="rId2"/>
              <a:stretch>
                <a:fillRect t="-784" b="-78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368294" y="1986133"/>
            <a:ext cx="12891006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6. Model Evaluation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Metrics: Accuracy, Precision, Recall, F1-score.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Confusion matrix used to visualize correct/incorrect classifications.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Tested on unseen data for real-world performance validation.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156" y="2862108"/>
            <a:ext cx="4639739" cy="5000200"/>
            <a:chOff x="0" y="0"/>
            <a:chExt cx="718817" cy="77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8817" cy="774662"/>
            </a:xfrm>
            <a:custGeom>
              <a:avLst/>
              <a:gdLst/>
              <a:ahLst/>
              <a:cxnLst/>
              <a:rect l="l" t="t" r="r" b="b"/>
              <a:pathLst>
                <a:path w="718817" h="774662">
                  <a:moveTo>
                    <a:pt x="0" y="0"/>
                  </a:moveTo>
                  <a:lnTo>
                    <a:pt x="718817" y="0"/>
                  </a:lnTo>
                  <a:lnTo>
                    <a:pt x="718817" y="774662"/>
                  </a:lnTo>
                  <a:lnTo>
                    <a:pt x="0" y="774662"/>
                  </a:lnTo>
                  <a:close/>
                </a:path>
              </a:pathLst>
            </a:custGeom>
            <a:blipFill>
              <a:blip r:embed="rId2"/>
              <a:stretch>
                <a:fillRect l="-4467" r="-446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957895" y="2665171"/>
            <a:ext cx="4830239" cy="5394072"/>
            <a:chOff x="0" y="0"/>
            <a:chExt cx="748330" cy="835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8330" cy="835683"/>
            </a:xfrm>
            <a:custGeom>
              <a:avLst/>
              <a:gdLst/>
              <a:ahLst/>
              <a:cxnLst/>
              <a:rect l="l" t="t" r="r" b="b"/>
              <a:pathLst>
                <a:path w="748330" h="835683">
                  <a:moveTo>
                    <a:pt x="0" y="0"/>
                  </a:moveTo>
                  <a:lnTo>
                    <a:pt x="748330" y="0"/>
                  </a:lnTo>
                  <a:lnTo>
                    <a:pt x="748330" y="835683"/>
                  </a:lnTo>
                  <a:lnTo>
                    <a:pt x="0" y="835683"/>
                  </a:lnTo>
                  <a:close/>
                </a:path>
              </a:pathLst>
            </a:custGeom>
            <a:blipFill>
              <a:blip r:embed="rId3"/>
              <a:stretch>
                <a:fillRect l="-1448" r="-144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128682" y="3963668"/>
            <a:ext cx="7130618" cy="127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7. Visualization &amp; Deployment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Random test images visualized with predicted and true labels.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RGB and thermal images displayed using appropriate color maps.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18716" y="208981"/>
            <a:ext cx="7250569" cy="1578059"/>
            <a:chOff x="0" y="0"/>
            <a:chExt cx="2122686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2686" cy="461994"/>
            </a:xfrm>
            <a:custGeom>
              <a:avLst/>
              <a:gdLst/>
              <a:ahLst/>
              <a:cxnLst/>
              <a:rect l="l" t="t" r="r" b="b"/>
              <a:pathLst>
                <a:path w="2122686" h="461994">
                  <a:moveTo>
                    <a:pt x="0" y="0"/>
                  </a:moveTo>
                  <a:lnTo>
                    <a:pt x="2122686" y="0"/>
                  </a:lnTo>
                  <a:lnTo>
                    <a:pt x="2122686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2686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7774690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0832" y="9258300"/>
            <a:ext cx="6624623" cy="1160268"/>
          </a:xfrm>
          <a:custGeom>
            <a:avLst/>
            <a:gdLst/>
            <a:ahLst/>
            <a:cxnLst/>
            <a:rect l="l" t="t" r="r" b="b"/>
            <a:pathLst>
              <a:path w="6624623" h="1160268">
                <a:moveTo>
                  <a:pt x="0" y="0"/>
                </a:moveTo>
                <a:lnTo>
                  <a:pt x="6624623" y="0"/>
                </a:lnTo>
                <a:lnTo>
                  <a:pt x="6624623" y="1160268"/>
                </a:lnTo>
                <a:lnTo>
                  <a:pt x="0" y="116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802" b="-93370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5203143" y="7317803"/>
            <a:ext cx="1770497" cy="2799205"/>
          </a:xfrm>
          <a:custGeom>
            <a:avLst/>
            <a:gdLst/>
            <a:ahLst/>
            <a:cxnLst/>
            <a:rect l="l" t="t" r="r" b="b"/>
            <a:pathLst>
              <a:path w="1770497" h="2799205">
                <a:moveTo>
                  <a:pt x="1770498" y="0"/>
                </a:moveTo>
                <a:lnTo>
                  <a:pt x="0" y="0"/>
                </a:lnTo>
                <a:lnTo>
                  <a:pt x="0" y="2799205"/>
                </a:lnTo>
                <a:lnTo>
                  <a:pt x="1770498" y="2799205"/>
                </a:lnTo>
                <a:lnTo>
                  <a:pt x="177049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18219" y="2690852"/>
            <a:ext cx="11074343" cy="4626951"/>
          </a:xfrm>
          <a:custGeom>
            <a:avLst/>
            <a:gdLst/>
            <a:ahLst/>
            <a:cxnLst/>
            <a:rect l="l" t="t" r="r" b="b"/>
            <a:pathLst>
              <a:path w="11074343" h="4626951">
                <a:moveTo>
                  <a:pt x="0" y="0"/>
                </a:moveTo>
                <a:lnTo>
                  <a:pt x="11074343" y="0"/>
                </a:lnTo>
                <a:lnTo>
                  <a:pt x="11074343" y="4626951"/>
                </a:lnTo>
                <a:lnTo>
                  <a:pt x="0" y="4626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2051113"/>
            <a:ext cx="5647986" cy="599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The CNN model achieved overall test accuracy of 97% for classifying Fire and No Fire images.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Precision, Recall, and F1-score for Fire class: 0.86, 1.00, and 0.92 respectively; No Fire class: 1.00, 0.97, 0.97.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18716" y="208981"/>
            <a:ext cx="7250569" cy="1578059"/>
            <a:chOff x="0" y="0"/>
            <a:chExt cx="2122686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2686" cy="461994"/>
            </a:xfrm>
            <a:custGeom>
              <a:avLst/>
              <a:gdLst/>
              <a:ahLst/>
              <a:cxnLst/>
              <a:rect l="l" t="t" r="r" b="b"/>
              <a:pathLst>
                <a:path w="2122686" h="461994">
                  <a:moveTo>
                    <a:pt x="0" y="0"/>
                  </a:moveTo>
                  <a:lnTo>
                    <a:pt x="2122686" y="0"/>
                  </a:lnTo>
                  <a:lnTo>
                    <a:pt x="2122686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2686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7774690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0832" y="9258300"/>
            <a:ext cx="6624623" cy="1160268"/>
          </a:xfrm>
          <a:custGeom>
            <a:avLst/>
            <a:gdLst/>
            <a:ahLst/>
            <a:cxnLst/>
            <a:rect l="l" t="t" r="r" b="b"/>
            <a:pathLst>
              <a:path w="6624623" h="1160268">
                <a:moveTo>
                  <a:pt x="0" y="0"/>
                </a:moveTo>
                <a:lnTo>
                  <a:pt x="6624623" y="0"/>
                </a:lnTo>
                <a:lnTo>
                  <a:pt x="6624623" y="1160268"/>
                </a:lnTo>
                <a:lnTo>
                  <a:pt x="0" y="116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802" b="-933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92469" y="2066930"/>
            <a:ext cx="7396726" cy="6911480"/>
          </a:xfrm>
          <a:custGeom>
            <a:avLst/>
            <a:gdLst/>
            <a:ahLst/>
            <a:cxnLst/>
            <a:rect l="l" t="t" r="r" b="b"/>
            <a:pathLst>
              <a:path w="7396726" h="6911480">
                <a:moveTo>
                  <a:pt x="0" y="0"/>
                </a:moveTo>
                <a:lnTo>
                  <a:pt x="7396726" y="0"/>
                </a:lnTo>
                <a:lnTo>
                  <a:pt x="7396726" y="6911480"/>
                </a:lnTo>
                <a:lnTo>
                  <a:pt x="0" y="691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2051113"/>
            <a:ext cx="5647986" cy="539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Confusion Matrix: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True Fire correctly classified: 92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False Fire misclassified: 1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True No Fire correctly classified: 18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False No Fire misclassified: 0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18716" y="208981"/>
            <a:ext cx="7250569" cy="1578059"/>
            <a:chOff x="0" y="0"/>
            <a:chExt cx="2122686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2686" cy="461994"/>
            </a:xfrm>
            <a:custGeom>
              <a:avLst/>
              <a:gdLst/>
              <a:ahLst/>
              <a:cxnLst/>
              <a:rect l="l" t="t" r="r" b="b"/>
              <a:pathLst>
                <a:path w="2122686" h="461994">
                  <a:moveTo>
                    <a:pt x="0" y="0"/>
                  </a:moveTo>
                  <a:lnTo>
                    <a:pt x="2122686" y="0"/>
                  </a:lnTo>
                  <a:lnTo>
                    <a:pt x="2122686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2686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2950" y="1878794"/>
            <a:ext cx="16802100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Model effectively detected fire in RGB and Thermal images, even under challenging conditions.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High performance demonstrates robustness and reliability for real-time wildfire monitoring applications.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Visualizations confirmed the model accurately identifies fire regions and minimizes false alarms.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8289" y="5814897"/>
            <a:ext cx="17745430" cy="4125812"/>
          </a:xfrm>
          <a:custGeom>
            <a:avLst/>
            <a:gdLst/>
            <a:ahLst/>
            <a:cxnLst/>
            <a:rect l="l" t="t" r="r" b="b"/>
            <a:pathLst>
              <a:path w="17745430" h="4125812">
                <a:moveTo>
                  <a:pt x="0" y="0"/>
                </a:moveTo>
                <a:lnTo>
                  <a:pt x="17745429" y="0"/>
                </a:lnTo>
                <a:lnTo>
                  <a:pt x="17745429" y="4125813"/>
                </a:lnTo>
                <a:lnTo>
                  <a:pt x="0" y="4125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74690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59457" y="208981"/>
            <a:ext cx="9521775" cy="1578059"/>
            <a:chOff x="0" y="0"/>
            <a:chExt cx="2787607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07" cy="461994"/>
            </a:xfrm>
            <a:custGeom>
              <a:avLst/>
              <a:gdLst/>
              <a:ahLst/>
              <a:cxnLst/>
              <a:rect l="l" t="t" r="r" b="b"/>
              <a:pathLst>
                <a:path w="2787607" h="461994">
                  <a:moveTo>
                    <a:pt x="0" y="0"/>
                  </a:moveTo>
                  <a:lnTo>
                    <a:pt x="2787607" y="0"/>
                  </a:lnTo>
                  <a:lnTo>
                    <a:pt x="2787607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87607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-999627" y="9706866"/>
            <a:ext cx="6624623" cy="1160268"/>
          </a:xfrm>
          <a:custGeom>
            <a:avLst/>
            <a:gdLst/>
            <a:ahLst/>
            <a:cxnLst/>
            <a:rect l="l" t="t" r="r" b="b"/>
            <a:pathLst>
              <a:path w="6624623" h="1160268">
                <a:moveTo>
                  <a:pt x="6624623" y="0"/>
                </a:moveTo>
                <a:lnTo>
                  <a:pt x="0" y="0"/>
                </a:lnTo>
                <a:lnTo>
                  <a:pt x="0" y="1160268"/>
                </a:lnTo>
                <a:lnTo>
                  <a:pt x="6624623" y="1160268"/>
                </a:lnTo>
                <a:lnTo>
                  <a:pt x="6624623" y="0"/>
                </a:lnTo>
                <a:close/>
              </a:path>
            </a:pathLst>
          </a:custGeom>
          <a:blipFill>
            <a:blip r:embed="rId4"/>
            <a:stretch>
              <a:fillRect r="-27802" b="-933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53097" y="2829560"/>
            <a:ext cx="3768471" cy="8229600"/>
          </a:xfrm>
          <a:custGeom>
            <a:avLst/>
            <a:gdLst/>
            <a:ahLst/>
            <a:cxnLst/>
            <a:rect l="l" t="t" r="r" b="b"/>
            <a:pathLst>
              <a:path w="3768471" h="8229600">
                <a:moveTo>
                  <a:pt x="0" y="0"/>
                </a:moveTo>
                <a:lnTo>
                  <a:pt x="3768471" y="0"/>
                </a:lnTo>
                <a:lnTo>
                  <a:pt x="3768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3161" y="6120004"/>
            <a:ext cx="15996139" cy="3819078"/>
          </a:xfrm>
          <a:custGeom>
            <a:avLst/>
            <a:gdLst/>
            <a:ahLst/>
            <a:cxnLst/>
            <a:rect l="l" t="t" r="r" b="b"/>
            <a:pathLst>
              <a:path w="15996139" h="3819078">
                <a:moveTo>
                  <a:pt x="0" y="0"/>
                </a:moveTo>
                <a:lnTo>
                  <a:pt x="15996139" y="0"/>
                </a:lnTo>
                <a:lnTo>
                  <a:pt x="15996139" y="3819078"/>
                </a:lnTo>
                <a:lnTo>
                  <a:pt x="0" y="3819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25208" y="540436"/>
            <a:ext cx="11237585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15374" y="2028457"/>
            <a:ext cx="14835158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The project successfully developed a wildfire detection system using RGB and thermal imagery, integrated with a CNN model and image preprocessing techniques. The model achieved high accuracy (97%) with strong precision and recall, effectively detecting fire while minimizing false alarms. This demonstrates the system’s robustness and reliability, providing a practical framework for real-time wildfire monitoring and early disaster management.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74690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50012" y="208981"/>
            <a:ext cx="8176397" cy="1578059"/>
            <a:chOff x="0" y="0"/>
            <a:chExt cx="2393733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3733" cy="461994"/>
            </a:xfrm>
            <a:custGeom>
              <a:avLst/>
              <a:gdLst/>
              <a:ahLst/>
              <a:cxnLst/>
              <a:rect l="l" t="t" r="r" b="b"/>
              <a:pathLst>
                <a:path w="2393733" h="461994">
                  <a:moveTo>
                    <a:pt x="0" y="0"/>
                  </a:moveTo>
                  <a:lnTo>
                    <a:pt x="2393733" y="0"/>
                  </a:lnTo>
                  <a:lnTo>
                    <a:pt x="2393733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93733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25208" y="540436"/>
            <a:ext cx="11237585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27060"/>
            <a:ext cx="16230600" cy="649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[1] Food and Agriculture Organization (FAO), “FAO launches updated guidelines to tackle extreme wildfires,” FAO Newsroom, Jul. 2023.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[2] H. Ritchie, “Wildfires,” Our World in Data,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[3] Australian Institute for Disaster Resilience, “2019–20 Bushfires (Victoria),” AIDR Knowledge Hub, 2020.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[4] Country Fire Authority (CFA), “Major Fires: 2019–2020 Bushfires,” CFA Victoria, 2020.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[5] Department of Environment, Land, Water and Planning, “Ecosystem services from forests in Victoria: Impact of the 2019–20 bushfires,” Victorian Government, 2021.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[6] A. Barmpoutis, P. Papaioannou, K. Dimitropoulos, and N. Grammalidis, "A Review on Early Forest Fire Detection Systems Using Optical Remote Sensing," Sensors, vol. 20, no. 22, p. 6442, 2020.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[7] X. Chen et al., "Wildland Fire Detection and Monitoring Using a Drone-Collected RGB/IR Image Dataset," IEEE Access, vol. 10, Art. no. 3222805,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[8] L. Wang, H. Zhang, Y. Zhang, K. Hu, and K. An, "A Deep Learning-Based Experiment on Forest Wildfire Detection in Machine Vision Course," IEEE Access, vol. 11, Art. no. 3262701, 2023.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[9] A. Bouguettaya, H. Zarzour, A. M. Taberkit, and A. Kechida, "A review on early wildfire detection from unmanned aerial vehicles using deep learning-based computer vision algorithms," Signal Process., vol. 190, p. 108309,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[10] H. Yar, W. Ullah, Z. A. Khan, and S. W. Baik, "An Effective Attention-based CNN Model for Fire Detection in Adverse Weather Conditions," ISPRS J. Photogramm. Remote Sens., vol. 206, pp. 335–346, 2023.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[11] E. Buza and A. Akagic, "Unsupervised Method for Wildfire Flame Segmentation and Detection," IEEE Access, vol. 10, Art. no. 3176724,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[12] K. Thangavel, D. Spiller, R. Sabatini, P. Marzocca, and M. Esposito, "Near Real-Time Wildfire Management Using Distributed Satellite System," IEEE Geosci. Remote Sens. Lett.,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[13] K. Bot and J. G. Borges, "A Systematic Review of Applications of Machine Learning Techniques for Wildfire Management Decision Support," Inventions, vol. 7, no. 1, p. 15, 2022.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[14] Bryce Hopkins, Leo O'Neill, Michael Marinaccio, Fatemeh Afghah, Eric Rowell, Russell Parsons, Sarah Flanary, "FLAME 3 - Radiometric Thermal UAV Imagery for Wildfire Management", IEEE Dataport, December 22, 2024, doi:10.21227/w0mz-aq48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93908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23779" y="3957114"/>
            <a:ext cx="7802902" cy="6573945"/>
          </a:xfrm>
          <a:custGeom>
            <a:avLst/>
            <a:gdLst/>
            <a:ahLst/>
            <a:cxnLst/>
            <a:rect l="l" t="t" r="r" b="b"/>
            <a:pathLst>
              <a:path w="7802902" h="6573945">
                <a:moveTo>
                  <a:pt x="0" y="0"/>
                </a:moveTo>
                <a:lnTo>
                  <a:pt x="7802902" y="0"/>
                </a:lnTo>
                <a:lnTo>
                  <a:pt x="7802902" y="6573945"/>
                </a:lnTo>
                <a:lnTo>
                  <a:pt x="0" y="6573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21989" y="2301459"/>
            <a:ext cx="6995160" cy="8229600"/>
          </a:xfrm>
          <a:custGeom>
            <a:avLst/>
            <a:gdLst/>
            <a:ahLst/>
            <a:cxnLst/>
            <a:rect l="l" t="t" r="r" b="b"/>
            <a:pathLst>
              <a:path w="6995160" h="8229600">
                <a:moveTo>
                  <a:pt x="0" y="0"/>
                </a:moveTo>
                <a:lnTo>
                  <a:pt x="6995160" y="0"/>
                </a:lnTo>
                <a:lnTo>
                  <a:pt x="69951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04302" y="3277287"/>
            <a:ext cx="9879396" cy="403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06"/>
              </a:lnSpc>
            </a:pPr>
            <a:r>
              <a:rPr lang="en-US" sz="15662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62950"/>
            <a:ext cx="18508996" cy="4187660"/>
          </a:xfrm>
          <a:custGeom>
            <a:avLst/>
            <a:gdLst/>
            <a:ahLst/>
            <a:cxnLst/>
            <a:rect l="l" t="t" r="r" b="b"/>
            <a:pathLst>
              <a:path w="18508996" h="4187660">
                <a:moveTo>
                  <a:pt x="0" y="0"/>
                </a:moveTo>
                <a:lnTo>
                  <a:pt x="18508996" y="0"/>
                </a:lnTo>
                <a:lnTo>
                  <a:pt x="18508996" y="4187660"/>
                </a:lnTo>
                <a:lnTo>
                  <a:pt x="0" y="41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10770" y="9629908"/>
            <a:ext cx="8466460" cy="867248"/>
          </a:xfrm>
          <a:custGeom>
            <a:avLst/>
            <a:gdLst/>
            <a:ahLst/>
            <a:cxnLst/>
            <a:rect l="l" t="t" r="r" b="b"/>
            <a:pathLst>
              <a:path w="8466460" h="867248">
                <a:moveTo>
                  <a:pt x="0" y="0"/>
                </a:moveTo>
                <a:lnTo>
                  <a:pt x="8466460" y="0"/>
                </a:lnTo>
                <a:lnTo>
                  <a:pt x="8466460" y="867249"/>
                </a:lnTo>
                <a:lnTo>
                  <a:pt x="0" y="86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870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01198" y="208981"/>
            <a:ext cx="10085605" cy="1578059"/>
            <a:chOff x="0" y="0"/>
            <a:chExt cx="2952674" cy="4619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2674" cy="461994"/>
            </a:xfrm>
            <a:custGeom>
              <a:avLst/>
              <a:gdLst/>
              <a:ahLst/>
              <a:cxnLst/>
              <a:rect l="l" t="t" r="r" b="b"/>
              <a:pathLst>
                <a:path w="2952674" h="461994">
                  <a:moveTo>
                    <a:pt x="0" y="0"/>
                  </a:moveTo>
                  <a:lnTo>
                    <a:pt x="2952674" y="0"/>
                  </a:lnTo>
                  <a:lnTo>
                    <a:pt x="2952674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52674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25208" y="540436"/>
            <a:ext cx="11237585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aim &amp;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832" y="1853617"/>
            <a:ext cx="8143875" cy="608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The aim of this project is to develop an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intelligent wildfire detection and management system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using UAV-acquired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thermal and RGB imagery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integrated with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deep learning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and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image processing 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techniques. The system seeks to accurately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classify fire and non-fire regions 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in real time, minimize false alarms, and enhance situational awareness for early intervention and disaster mitigation.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6032" y="1853617"/>
            <a:ext cx="8992875" cy="793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To design and implement a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deep learning-based model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capable of accurately detecting wildfire occurrences using UAV-acquired thermal and RGB imagery.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To apply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advanced image processing techniques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for enhancing image quality, noise reduction, and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feature extraction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to improve model performance.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To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evaluate and validate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the model’s performance using standard metrics for ensuring reliability in real-world wildfire scenarios.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74690"/>
            <a:ext cx="19132748" cy="4328784"/>
          </a:xfrm>
          <a:custGeom>
            <a:avLst/>
            <a:gdLst/>
            <a:ahLst/>
            <a:cxnLst/>
            <a:rect l="l" t="t" r="r" b="b"/>
            <a:pathLst>
              <a:path w="19132748" h="4328784">
                <a:moveTo>
                  <a:pt x="0" y="0"/>
                </a:moveTo>
                <a:lnTo>
                  <a:pt x="19132748" y="0"/>
                </a:lnTo>
                <a:lnTo>
                  <a:pt x="19132748" y="4328784"/>
                </a:lnTo>
                <a:lnTo>
                  <a:pt x="0" y="43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5850" y="9505458"/>
            <a:ext cx="8466460" cy="867248"/>
          </a:xfrm>
          <a:custGeom>
            <a:avLst/>
            <a:gdLst/>
            <a:ahLst/>
            <a:cxnLst/>
            <a:rect l="l" t="t" r="r" b="b"/>
            <a:pathLst>
              <a:path w="8466460" h="867248">
                <a:moveTo>
                  <a:pt x="0" y="0"/>
                </a:moveTo>
                <a:lnTo>
                  <a:pt x="8466460" y="0"/>
                </a:lnTo>
                <a:lnTo>
                  <a:pt x="8466460" y="867248"/>
                </a:lnTo>
                <a:lnTo>
                  <a:pt x="0" y="867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87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9080" y="8655333"/>
            <a:ext cx="1072466" cy="1283749"/>
          </a:xfrm>
          <a:custGeom>
            <a:avLst/>
            <a:gdLst/>
            <a:ahLst/>
            <a:cxnLst/>
            <a:rect l="l" t="t" r="r" b="b"/>
            <a:pathLst>
              <a:path w="1072466" h="1283749">
                <a:moveTo>
                  <a:pt x="0" y="0"/>
                </a:moveTo>
                <a:lnTo>
                  <a:pt x="1072466" y="0"/>
                </a:lnTo>
                <a:lnTo>
                  <a:pt x="1072466" y="1283749"/>
                </a:lnTo>
                <a:lnTo>
                  <a:pt x="0" y="128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33404" y="208981"/>
            <a:ext cx="8621193" cy="1578059"/>
            <a:chOff x="0" y="0"/>
            <a:chExt cx="2523951" cy="461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3951" cy="461994"/>
            </a:xfrm>
            <a:custGeom>
              <a:avLst/>
              <a:gdLst/>
              <a:ahLst/>
              <a:cxnLst/>
              <a:rect l="l" t="t" r="r" b="b"/>
              <a:pathLst>
                <a:path w="2523951" h="461994">
                  <a:moveTo>
                    <a:pt x="0" y="0"/>
                  </a:moveTo>
                  <a:lnTo>
                    <a:pt x="2523951" y="0"/>
                  </a:lnTo>
                  <a:lnTo>
                    <a:pt x="2523951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23951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19053" y="540436"/>
            <a:ext cx="8449894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Motivation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77060"/>
            <a:ext cx="16624473" cy="670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Wildfires cause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large-scale destruction of forests, property, and wildlife habitats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, leading to severe environmental and economic losses.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Traditional wildfire monitoring methods, such as satellite imaging and manual observation, often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suffer from delayed response times and limited accuracy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The rapid advancement of UAVs (drones) and deep learning technologies provides a new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opportunity for real-time, high-resolution, and automated wildfire detection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Integrating image processing with deep learning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enhances early detection capabilities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, helping prevent large-scale fire spread.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Developing an efficient and accurate wildfire detection model contributes to </a:t>
            </a:r>
            <a:r>
              <a:rPr lang="en-US" sz="3399" b="1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sustainable disaster management and environmental protection efforts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1781" y="213276"/>
            <a:ext cx="11909185" cy="1578059"/>
            <a:chOff x="0" y="0"/>
            <a:chExt cx="3486548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6548" cy="461994"/>
            </a:xfrm>
            <a:custGeom>
              <a:avLst/>
              <a:gdLst/>
              <a:ahLst/>
              <a:cxnLst/>
              <a:rect l="l" t="t" r="r" b="b"/>
              <a:pathLst>
                <a:path w="3486548" h="461994">
                  <a:moveTo>
                    <a:pt x="0" y="0"/>
                  </a:moveTo>
                  <a:lnTo>
                    <a:pt x="3486548" y="0"/>
                  </a:lnTo>
                  <a:lnTo>
                    <a:pt x="3486548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6548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027567"/>
          <a:ext cx="16230600" cy="7800975"/>
        </p:xfrm>
        <a:graphic>
          <a:graphicData uri="http://schemas.openxmlformats.org/drawingml/2006/table">
            <a:tbl>
              <a:tblPr/>
              <a:tblGrid>
                <a:gridCol w="175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8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417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Sr.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Name of the Study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Research Gaps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77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Barmpoutis et al., Sensors 2020 — Optical remote sensing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Conducts a survey of terrestrial, air and satellite fire detection systems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conducts a review of the existing systems for wildfire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There is no experimental validation conducted. UAVs are discussed but no proper large scale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724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Bouguettaya et al., Signal Processing 2022 — UAV + deep learning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Conducts a survey of UAV based fire detection using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performs a comparison between different methodologies. It also performed image classification, object detection and semantic segmentation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There is no implementation performed and more focused on theoretical part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477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Yar et al., ISPRS JPRS 2023 — Attention-CNN for adverse weather (ADSF)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Has the ADSF dataset with different conditions like fog, haze and at night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They collected UAV and satellite imagery and generated synthetic adverse condition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contains many synthetic images rather than natural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649449" y="544731"/>
            <a:ext cx="11857671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1781" y="213276"/>
            <a:ext cx="11909185" cy="1578059"/>
            <a:chOff x="0" y="0"/>
            <a:chExt cx="3486548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6548" cy="461994"/>
            </a:xfrm>
            <a:custGeom>
              <a:avLst/>
              <a:gdLst/>
              <a:ahLst/>
              <a:cxnLst/>
              <a:rect l="l" t="t" r="r" b="b"/>
              <a:pathLst>
                <a:path w="3486548" h="461994">
                  <a:moveTo>
                    <a:pt x="0" y="0"/>
                  </a:moveTo>
                  <a:lnTo>
                    <a:pt x="3486548" y="0"/>
                  </a:lnTo>
                  <a:lnTo>
                    <a:pt x="3486548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6548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027567"/>
          <a:ext cx="16230600" cy="7448550"/>
        </p:xfrm>
        <a:graphic>
          <a:graphicData uri="http://schemas.openxmlformats.org/drawingml/2006/table">
            <a:tbl>
              <a:tblPr/>
              <a:tblGrid>
                <a:gridCol w="175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8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441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Sr.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Name of the Study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Research Gaps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22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Chen et al., Remote Sensing 2023 — UAV RGB–IR dataset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introduces a UAV RGB-IR submission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used UAVs to collect RGB and IR images and created an annotated dataset for detection and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dataset is limited to specific regions with a small size and lacks adverse conditions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945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Wang et al., Inventions 2022 — Reduce-VGGNet experiment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applies deep learning in course-based experiment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implemented various CNNs like Reduce-VGGNet for image classification and achieved an accuracy of 91.2%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was tested on classification only on an experimental basis, with no scope for smoke detection.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945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Buza &amp; Akagić, Pattern Recognition Letters 2021 — Unsupervised flame segmentation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Proposes the RGB based detection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proposed the unsupervised clustering on RGB for pixel segmentation and is tested on publicly available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struggles while differentiating between clouds and smoke and has no thermal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649449" y="544731"/>
            <a:ext cx="11857671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Literature Review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1781" y="213276"/>
            <a:ext cx="11909185" cy="1578059"/>
            <a:chOff x="0" y="0"/>
            <a:chExt cx="3486548" cy="461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6548" cy="461994"/>
            </a:xfrm>
            <a:custGeom>
              <a:avLst/>
              <a:gdLst/>
              <a:ahLst/>
              <a:cxnLst/>
              <a:rect l="l" t="t" r="r" b="b"/>
              <a:pathLst>
                <a:path w="3486548" h="461994">
                  <a:moveTo>
                    <a:pt x="0" y="0"/>
                  </a:moveTo>
                  <a:lnTo>
                    <a:pt x="3486548" y="0"/>
                  </a:lnTo>
                  <a:lnTo>
                    <a:pt x="3486548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86548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642993"/>
          <a:ext cx="16230600" cy="5905500"/>
        </p:xfrm>
        <a:graphic>
          <a:graphicData uri="http://schemas.openxmlformats.org/drawingml/2006/table">
            <a:tbl>
              <a:tblPr/>
              <a:tblGrid>
                <a:gridCol w="175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8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9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579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Sr.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Name of the Study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Research Gaps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9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Thangavel et al., Remote Sensing 2023 (Art. 720) &amp; IEEE GRSL letter — Distributed Satellite System (DSS)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talks about satellite based wildfire management system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designed a Distributed Satellite System (DSS) and CNN models for fire detection and tested for near real-time scenarios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has a limited spatial resolution and less effective for ground level firefighting systems.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721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Ghali et al., Remote Sensing 2023 — DL for wildland fires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has a large approach of Deep Learning approaches for classification, detection and segmentation.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reviews and talks about the comparison of different deep learning methods and also analyzes different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lacks real world deployments and needs a bias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649449" y="544731"/>
            <a:ext cx="11857671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Literature Review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156" y="3462183"/>
            <a:ext cx="9012777" cy="5000200"/>
            <a:chOff x="0" y="0"/>
            <a:chExt cx="1396315" cy="77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6315" cy="774662"/>
            </a:xfrm>
            <a:custGeom>
              <a:avLst/>
              <a:gdLst/>
              <a:ahLst/>
              <a:cxnLst/>
              <a:rect l="l" t="t" r="r" b="b"/>
              <a:pathLst>
                <a:path w="1396315" h="774662">
                  <a:moveTo>
                    <a:pt x="0" y="0"/>
                  </a:moveTo>
                  <a:lnTo>
                    <a:pt x="1396315" y="0"/>
                  </a:lnTo>
                  <a:lnTo>
                    <a:pt x="1396315" y="774662"/>
                  </a:lnTo>
                  <a:lnTo>
                    <a:pt x="0" y="774662"/>
                  </a:lnTo>
                  <a:close/>
                </a:path>
              </a:pathLst>
            </a:custGeom>
            <a:blipFill>
              <a:blip r:embed="rId3"/>
              <a:stretch>
                <a:fillRect t="-18" b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521433" y="2928887"/>
            <a:ext cx="8115300" cy="731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1. Data Acquisition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Used FLAME 3 CV dataset (</a:t>
            </a:r>
            <a:r>
              <a:rPr lang="en-US" sz="3399" dirty="0" err="1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Sycan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Marsh) from IEEE </a:t>
            </a:r>
            <a:r>
              <a:rPr lang="en-US" sz="3399" dirty="0" err="1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Dataport</a:t>
            </a: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 with RGB and thermal images.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Dataset contains Fire and No Fire classes.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Images are captured using UAV-mounted sensors in real wildfire scenarios.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Total of 738 image quartets (622 Fire, 116 No Fire).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156" y="3081183"/>
            <a:ext cx="9012777" cy="6057370"/>
            <a:chOff x="0" y="0"/>
            <a:chExt cx="1396315" cy="9384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6315" cy="938445"/>
            </a:xfrm>
            <a:custGeom>
              <a:avLst/>
              <a:gdLst/>
              <a:ahLst/>
              <a:cxnLst/>
              <a:rect l="l" t="t" r="r" b="b"/>
              <a:pathLst>
                <a:path w="1396315" h="938445">
                  <a:moveTo>
                    <a:pt x="0" y="0"/>
                  </a:moveTo>
                  <a:lnTo>
                    <a:pt x="1396315" y="0"/>
                  </a:lnTo>
                  <a:lnTo>
                    <a:pt x="1396315" y="938445"/>
                  </a:lnTo>
                  <a:lnTo>
                    <a:pt x="0" y="938445"/>
                  </a:lnTo>
                  <a:close/>
                </a:path>
              </a:pathLst>
            </a:custGeom>
            <a:blipFill>
              <a:blip r:embed="rId3"/>
              <a:stretch>
                <a:fillRect t="-4158" b="-415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521433" y="3486160"/>
            <a:ext cx="8115300" cy="485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 dirty="0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2. Data Preprocessing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Resized images to 224 × 224 pixels for CNN input.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Converted BGR to RGB and normalized pixel values to [0,1].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Applied Gaussian blur and histogram equalization for noise reduction and contrast enhancement.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4FE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7527" y="540436"/>
            <a:ext cx="10232946" cy="107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8154">
                <a:solidFill>
                  <a:srgbClr val="27473A"/>
                </a:solidFill>
                <a:latin typeface="Intro Rust"/>
                <a:ea typeface="Intro Rust"/>
                <a:cs typeface="Intro Rust"/>
                <a:sym typeface="Intro Rust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57895" y="208981"/>
            <a:ext cx="8334111" cy="1578059"/>
            <a:chOff x="0" y="0"/>
            <a:chExt cx="2439905" cy="461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905" cy="461994"/>
            </a:xfrm>
            <a:custGeom>
              <a:avLst/>
              <a:gdLst/>
              <a:ahLst/>
              <a:cxnLst/>
              <a:rect l="l" t="t" r="r" b="b"/>
              <a:pathLst>
                <a:path w="2439905" h="461994">
                  <a:moveTo>
                    <a:pt x="0" y="0"/>
                  </a:moveTo>
                  <a:lnTo>
                    <a:pt x="2439905" y="0"/>
                  </a:lnTo>
                  <a:lnTo>
                    <a:pt x="2439905" y="461994"/>
                  </a:lnTo>
                  <a:lnTo>
                    <a:pt x="0" y="4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25473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9905" cy="50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9143" y="6145472"/>
            <a:ext cx="15411613" cy="2541328"/>
            <a:chOff x="0" y="0"/>
            <a:chExt cx="4697854" cy="774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97854" cy="774662"/>
            </a:xfrm>
            <a:custGeom>
              <a:avLst/>
              <a:gdLst/>
              <a:ahLst/>
              <a:cxnLst/>
              <a:rect l="l" t="t" r="r" b="b"/>
              <a:pathLst>
                <a:path w="4697854" h="774662">
                  <a:moveTo>
                    <a:pt x="0" y="0"/>
                  </a:moveTo>
                  <a:lnTo>
                    <a:pt x="4697854" y="0"/>
                  </a:lnTo>
                  <a:lnTo>
                    <a:pt x="4697854" y="774662"/>
                  </a:lnTo>
                  <a:lnTo>
                    <a:pt x="0" y="774662"/>
                  </a:lnTo>
                  <a:close/>
                </a:path>
              </a:pathLst>
            </a:custGeom>
            <a:blipFill>
              <a:blip r:embed="rId3"/>
              <a:stretch>
                <a:fillRect l="-7355" r="-735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19143" y="2164657"/>
            <a:ext cx="15007339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27473A"/>
                </a:solidFill>
                <a:latin typeface="Barlow Bold"/>
                <a:ea typeface="Barlow Bold"/>
                <a:cs typeface="Barlow Bold"/>
                <a:sym typeface="Barlow Bold"/>
              </a:rPr>
              <a:t>3. Dataset Splitting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Divided dataset into Train (70%), Validation (15%), and Test (15%) sets.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Used stratified sampling to maintain class balance.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473A"/>
                </a:solidFill>
                <a:latin typeface="Barlow"/>
                <a:ea typeface="Barlow"/>
                <a:cs typeface="Barlow"/>
                <a:sym typeface="Barlow"/>
              </a:rPr>
              <a:t>Ensured representation of both Fire and No Fire images in all subsets.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7473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2285</Words>
  <Application>Microsoft Office PowerPoint</Application>
  <PresentationFormat>Custom</PresentationFormat>
  <Paragraphs>198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Barlow Bold</vt:lpstr>
      <vt:lpstr>Barlow</vt:lpstr>
      <vt:lpstr>Calibri</vt:lpstr>
      <vt:lpstr>Open Sans</vt:lpstr>
      <vt:lpstr>Intro Rust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FDIP FA2 - Wildfire Management</dc:title>
  <cp:lastModifiedBy>ishan.toraskar23@outlook.com</cp:lastModifiedBy>
  <cp:revision>7</cp:revision>
  <dcterms:created xsi:type="dcterms:W3CDTF">2006-08-16T00:00:00Z</dcterms:created>
  <dcterms:modified xsi:type="dcterms:W3CDTF">2025-10-07T15:35:07Z</dcterms:modified>
  <dc:identifier>DAG1FymyyZg</dc:identifier>
</cp:coreProperties>
</file>